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322" r:id="rId2"/>
    <p:sldId id="321" r:id="rId3"/>
    <p:sldId id="323" r:id="rId4"/>
    <p:sldId id="324" r:id="rId5"/>
    <p:sldId id="296" r:id="rId6"/>
    <p:sldId id="298" r:id="rId7"/>
    <p:sldId id="319" r:id="rId8"/>
    <p:sldId id="314" r:id="rId9"/>
    <p:sldId id="320" r:id="rId10"/>
    <p:sldId id="316" r:id="rId11"/>
    <p:sldId id="300" r:id="rId12"/>
    <p:sldId id="301" r:id="rId13"/>
    <p:sldId id="313" r:id="rId14"/>
    <p:sldId id="303" r:id="rId15"/>
    <p:sldId id="304" r:id="rId16"/>
    <p:sldId id="317" r:id="rId17"/>
    <p:sldId id="308" r:id="rId18"/>
    <p:sldId id="311" r:id="rId19"/>
    <p:sldId id="312" r:id="rId20"/>
    <p:sldId id="318" r:id="rId2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ne Carrino Gorowara" initials="CC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47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98" autoAdjust="0"/>
  </p:normalViewPr>
  <p:slideViewPr>
    <p:cSldViewPr>
      <p:cViewPr varScale="1">
        <p:scale>
          <a:sx n="66" d="100"/>
          <a:sy n="66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F639E-EF77-4CAE-AC62-FC3FA828B7B1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051FB-F77C-493C-9913-D72FDA7E6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07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F92CE-ABD0-4593-9C47-6ECF390901F6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9E796-DC9F-4A4D-BEE6-B492FC387B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7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9E796-DC9F-4A4D-BEE6-B492FC387B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3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EPnet.org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EP_PPT_TitleBkgnd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283" y="4074273"/>
            <a:ext cx="7086600" cy="2473757"/>
          </a:xfrm>
        </p:spPr>
        <p:txBody>
          <a:bodyPr anchor="t" anchorCtr="0"/>
          <a:lstStyle>
            <a:lvl1pPr>
              <a:lnSpc>
                <a:spcPct val="100000"/>
              </a:lnSpc>
              <a:defRPr b="1">
                <a:solidFill>
                  <a:srgbClr val="047E58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1152"/>
            <a:ext cx="6400800" cy="1463409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821999"/>
            <a:ext cx="9144000" cy="1036001"/>
          </a:xfrm>
          <a:prstGeom prst="rect">
            <a:avLst/>
          </a:prstGeom>
          <a:gradFill>
            <a:gsLst>
              <a:gs pos="0">
                <a:srgbClr val="DDC12B">
                  <a:alpha val="40000"/>
                </a:srgbClr>
              </a:gs>
              <a:gs pos="100000">
                <a:schemeClr val="bg1">
                  <a:alpha val="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71600" y="6424252"/>
            <a:ext cx="7315201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cap="all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Connect with </a:t>
            </a:r>
            <a:r>
              <a:rPr lang="en-US" sz="1200" b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CAEP </a:t>
            </a:r>
            <a:r>
              <a:rPr lang="en-US" sz="1200" b="1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</a:t>
            </a:r>
            <a:r>
              <a:rPr lang="en-US" sz="1200" u="sng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  <a:hlinkClick r:id="rId3"/>
              </a:rPr>
              <a:t>www.CAEPnet.org</a:t>
            </a:r>
            <a:r>
              <a:rPr lang="en-US" sz="1200" u="sng" baseline="0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 </a:t>
            </a:r>
            <a:r>
              <a:rPr lang="en-US" sz="120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Twitter</a:t>
            </a:r>
            <a:r>
              <a:rPr lang="en-US" sz="1200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: @CAEPupdates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371600" y="6299166"/>
            <a:ext cx="7772400" cy="1588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-163163" y="1175586"/>
            <a:ext cx="2351172" cy="1588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AEP_LogoFnl2C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87283" y="1429301"/>
            <a:ext cx="5732490" cy="946499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 rot="10800000">
            <a:off x="0" y="792"/>
            <a:ext cx="9144000" cy="129871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100000">
                <a:schemeClr val="bg1">
                  <a:alpha val="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58748"/>
            <a:ext cx="5486400" cy="7134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78937"/>
            <a:ext cx="2057400" cy="5747226"/>
          </a:xfrm>
        </p:spPr>
        <p:txBody>
          <a:bodyPr vert="eaVert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78937"/>
            <a:ext cx="6019800" cy="57472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633965"/>
            <a:ext cx="7772400" cy="1362075"/>
          </a:xfr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6653213" y="2932113"/>
            <a:ext cx="1828800" cy="1773237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5478463" y="4383088"/>
            <a:ext cx="1828800" cy="114776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021388" y="1871663"/>
            <a:ext cx="1828800" cy="1146175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814388" y="3275013"/>
            <a:ext cx="1828800" cy="114776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028825" y="3017838"/>
            <a:ext cx="3740150" cy="2165350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200025" y="2222500"/>
            <a:ext cx="1828800" cy="1146175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2943225" y="852488"/>
            <a:ext cx="3449638" cy="2165350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1114425" y="1152525"/>
            <a:ext cx="1828800" cy="1147763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Rectangular Callout 9"/>
          <p:cNvSpPr/>
          <p:nvPr/>
        </p:nvSpPr>
        <p:spPr>
          <a:xfrm>
            <a:off x="1728788" y="1336675"/>
            <a:ext cx="3124200" cy="2168525"/>
          </a:xfrm>
          <a:prstGeom prst="wedgeRectCallout">
            <a:avLst>
              <a:gd name="adj1" fmla="val -50148"/>
              <a:gd name="adj2" fmla="val 79741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Rectangular Callout 10"/>
          <p:cNvSpPr/>
          <p:nvPr/>
        </p:nvSpPr>
        <p:spPr>
          <a:xfrm flipH="1" flipV="1">
            <a:off x="4267200" y="2795588"/>
            <a:ext cx="2914650" cy="2211387"/>
          </a:xfrm>
          <a:prstGeom prst="wedgeRectCallout">
            <a:avLst>
              <a:gd name="adj1" fmla="val -50148"/>
              <a:gd name="adj2" fmla="val 79741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60588" y="1336675"/>
            <a:ext cx="255905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cs typeface="Adobe Arabic" pitchFamily="18" charset="-78"/>
              </a:rPr>
              <a:t>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60813" y="2382838"/>
            <a:ext cx="1128712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6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cs typeface="Adobe Arabic" pitchFamily="18" charset="-78"/>
              </a:rPr>
              <a:t>&amp;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51325" y="3017838"/>
            <a:ext cx="2141538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cs typeface="Adobe Arabic" pitchFamily="18" charset="-78"/>
              </a:rPr>
              <a:t>A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696"/>
            <a:ext cx="3008313" cy="1066404"/>
          </a:xfr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8696"/>
            <a:ext cx="5111750" cy="57574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46475"/>
            <a:ext cx="3008313" cy="4579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CAEPnet.org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AEP_PPT_Bkgnd01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0" y="1591"/>
            <a:ext cx="9144000" cy="1417320"/>
          </a:xfrm>
          <a:prstGeom prst="rect">
            <a:avLst/>
          </a:prstGeom>
          <a:solidFill>
            <a:srgbClr val="047E58"/>
          </a:solidFill>
          <a:ln>
            <a:noFill/>
          </a:ln>
          <a:effectLst>
            <a:outerShdw blurRad="40005" dist="22987" dir="5400000" algn="tl" rotWithShape="0">
              <a:schemeClr val="tx1">
                <a:alpha val="3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6140450"/>
            <a:ext cx="9144000" cy="717550"/>
          </a:xfrm>
          <a:prstGeom prst="rect">
            <a:avLst/>
          </a:prstGeom>
          <a:gradFill>
            <a:gsLst>
              <a:gs pos="0">
                <a:srgbClr val="DDC12B">
                  <a:alpha val="40000"/>
                </a:srgbClr>
              </a:gs>
              <a:gs pos="100000">
                <a:schemeClr val="bg1">
                  <a:alpha val="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96255" y="249238"/>
            <a:ext cx="8090546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96255" y="1685925"/>
            <a:ext cx="8090546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912937" y="6424252"/>
            <a:ext cx="5773864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cap="all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Connect with </a:t>
            </a:r>
            <a:r>
              <a:rPr lang="en-US" sz="1200" b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CAEP </a:t>
            </a:r>
            <a:r>
              <a:rPr lang="en-US" sz="1200" b="1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</a:t>
            </a:r>
            <a:r>
              <a:rPr lang="en-US" sz="1200" u="sng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  <a:hlinkClick r:id="rId15"/>
              </a:rPr>
              <a:t>www.CAEPnet.org</a:t>
            </a:r>
            <a:r>
              <a:rPr lang="en-US" sz="1200" u="sng" baseline="0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 </a:t>
            </a:r>
            <a:r>
              <a:rPr lang="en-US" sz="120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Twitter</a:t>
            </a:r>
            <a:r>
              <a:rPr lang="en-US" sz="1200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: @CAEPupdates</a:t>
            </a:r>
          </a:p>
        </p:txBody>
      </p:sp>
      <p:sp>
        <p:nvSpPr>
          <p:cNvPr id="1031" name="AutoShape 16"/>
          <p:cNvSpPr>
            <a:spLocks noChangeAspect="1" noChangeArrowheads="1"/>
          </p:cNvSpPr>
          <p:nvPr/>
        </p:nvSpPr>
        <p:spPr bwMode="auto">
          <a:xfrm>
            <a:off x="5851525" y="5859463"/>
            <a:ext cx="2806700" cy="7810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Garamond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32" name="AutoShape 17"/>
          <p:cNvSpPr>
            <a:spLocks noChangeAspect="1" noChangeArrowheads="1"/>
          </p:cNvSpPr>
          <p:nvPr/>
        </p:nvSpPr>
        <p:spPr bwMode="auto">
          <a:xfrm>
            <a:off x="457200" y="249238"/>
            <a:ext cx="2211388" cy="7810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Garamond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2" name="Picture 2" descr="CAEP logotype stacked_RGB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 bwMode="auto">
          <a:xfrm>
            <a:off x="596255" y="6297578"/>
            <a:ext cx="1783258" cy="29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 rot="16200000" flipV="1">
            <a:off x="-381813" y="708661"/>
            <a:ext cx="1417320" cy="1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624690" y="6297578"/>
            <a:ext cx="5519310" cy="1588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med">
    <p:pull/>
  </p:transition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0" kern="1200">
          <a:solidFill>
            <a:schemeClr val="bg1"/>
          </a:solidFill>
          <a:latin typeface="Century Gothic"/>
          <a:ea typeface="MS PGothic" pitchFamily="34" charset="-128"/>
          <a:cs typeface="Century Gothic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9pPr>
    </p:titleStyle>
    <p:bodyStyle>
      <a:lvl1pPr marL="174625" indent="-174625" algn="l" defTabSz="457200" rtl="0" eaLnBrk="1" fontAlgn="base" hangingPunct="1">
        <a:spcBef>
          <a:spcPct val="20000"/>
        </a:spcBef>
        <a:spcAft>
          <a:spcPct val="0"/>
        </a:spcAft>
        <a:buClr>
          <a:srgbClr val="DDC12B"/>
        </a:buClr>
        <a:buFont typeface="Arial" pitchFamily="34" charset="0"/>
        <a:buChar char="•"/>
        <a:defRPr sz="24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1pPr>
      <a:lvl2pPr marL="452438" indent="-284163" algn="l" defTabSz="457200" rtl="0" eaLnBrk="1" fontAlgn="base" hangingPunct="1">
        <a:spcBef>
          <a:spcPct val="20000"/>
        </a:spcBef>
        <a:spcAft>
          <a:spcPct val="0"/>
        </a:spcAft>
        <a:buClr>
          <a:srgbClr val="047E58"/>
        </a:buClr>
        <a:buFont typeface="Wingdings" charset="2"/>
        <a:buChar char="§"/>
        <a:defRPr sz="22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2pPr>
      <a:lvl3pPr marL="630238" indent="-177800" algn="l" defTabSz="457200" rtl="0" eaLnBrk="1" fontAlgn="base" hangingPunct="1">
        <a:spcBef>
          <a:spcPct val="20000"/>
        </a:spcBef>
        <a:spcAft>
          <a:spcPct val="0"/>
        </a:spcAft>
        <a:buClr>
          <a:srgbClr val="DDC12B"/>
        </a:buClr>
        <a:buFont typeface="Arial" pitchFamily="34" charset="0"/>
        <a:buChar char="•"/>
        <a:defRPr sz="20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3pPr>
      <a:lvl4pPr marL="862013" indent="-231775" algn="l" defTabSz="457200" rtl="0" eaLnBrk="1" fontAlgn="base" hangingPunct="1">
        <a:spcBef>
          <a:spcPct val="20000"/>
        </a:spcBef>
        <a:spcAft>
          <a:spcPct val="0"/>
        </a:spcAft>
        <a:buClr>
          <a:srgbClr val="047E58"/>
        </a:buClr>
        <a:buFont typeface="Arial" pitchFamily="34" charset="0"/>
        <a:buChar char="–"/>
        <a:defRPr sz="18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4pPr>
      <a:lvl5pPr marL="1081088" indent="-219075" algn="l" defTabSz="457200" rtl="0" eaLnBrk="1" fontAlgn="base" hangingPunct="1">
        <a:spcBef>
          <a:spcPct val="20000"/>
        </a:spcBef>
        <a:spcAft>
          <a:spcPct val="0"/>
        </a:spcAft>
        <a:buClr>
          <a:srgbClr val="047E58"/>
        </a:buClr>
        <a:buFont typeface="Arial" pitchFamily="34" charset="0"/>
        <a:buChar char="»"/>
        <a:defRPr sz="18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tevie.cheko@caepnet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283" y="3124201"/>
            <a:ext cx="7086600" cy="3423830"/>
          </a:xfrm>
        </p:spPr>
        <p:txBody>
          <a:bodyPr/>
          <a:lstStyle/>
          <a:p>
            <a:r>
              <a:rPr lang="en-US" dirty="0" smtClean="0"/>
              <a:t>Timeline for Accreditation Handbook and Early Adopters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973961"/>
          </a:xfrm>
        </p:spPr>
        <p:txBody>
          <a:bodyPr/>
          <a:lstStyle/>
          <a:p>
            <a:r>
              <a:rPr lang="en-US" dirty="0" smtClean="0"/>
              <a:t>Stevie  Chepko, Sr., VP for Accreditation</a:t>
            </a:r>
          </a:p>
          <a:p>
            <a:r>
              <a:rPr lang="en-US" dirty="0" smtClean="0">
                <a:hlinkClick r:id="rId2"/>
              </a:rPr>
              <a:t>Stevie.cheko@caepnet.org</a:t>
            </a:r>
            <a:endParaRPr lang="en-US" dirty="0" smtClean="0"/>
          </a:p>
          <a:p>
            <a:r>
              <a:rPr lang="en-US" dirty="0" smtClean="0"/>
              <a:t>Elizabeth Vilky, Sr. Director, Program Review</a:t>
            </a:r>
          </a:p>
          <a:p>
            <a:r>
              <a:rPr lang="en-US" dirty="0" smtClean="0"/>
              <a:t>Elizabeth.Vilky@caepnet.org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0283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Distinctive Characteristics:  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/>
              <a:t>Format:  </a:t>
            </a:r>
            <a:r>
              <a:rPr lang="en-US" dirty="0" smtClean="0"/>
              <a:t>research monograph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b="1" dirty="0"/>
              <a:t>Addressing the standards:  </a:t>
            </a:r>
            <a:r>
              <a:rPr lang="en-US" dirty="0" smtClean="0"/>
              <a:t>The EPP make claims consistent with its own goals and mission about </a:t>
            </a:r>
            <a:r>
              <a:rPr lang="en-US" dirty="0"/>
              <a:t>the competence of its completers </a:t>
            </a:r>
            <a:r>
              <a:rPr lang="en-US" dirty="0" smtClean="0"/>
              <a:t>and align the claims to the Standards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b="1" dirty="0"/>
              <a:t>Demonstrating quality assurance:  </a:t>
            </a:r>
            <a:r>
              <a:rPr lang="en-US" dirty="0" smtClean="0"/>
              <a:t>The EPP describes its quality assurance system and conducts an internal audit to determine whether the system is functioning as designed</a:t>
            </a:r>
          </a:p>
          <a:p>
            <a:pPr>
              <a:spcAft>
                <a:spcPts val="1200"/>
              </a:spcAft>
            </a:pPr>
            <a:r>
              <a:rPr lang="en-US" dirty="0"/>
              <a:t>(</a:t>
            </a:r>
            <a:r>
              <a:rPr lang="en-US" sz="1800" dirty="0"/>
              <a:t>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434955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r>
              <a:rPr lang="en-US" dirty="0" smtClean="0"/>
              <a:t>Writing the Self-Study:  Common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EPP context </a:t>
            </a:r>
            <a:r>
              <a:rPr lang="en-US" b="1" i="1" dirty="0" smtClean="0">
                <a:solidFill>
                  <a:srgbClr val="FF9900"/>
                </a:solidFill>
              </a:rPr>
              <a:t>same for all pathways</a:t>
            </a:r>
            <a:endParaRPr lang="en-US" sz="4000" b="1" i="1" dirty="0">
              <a:solidFill>
                <a:srgbClr val="FF990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/>
              <a:t>Evidence</a:t>
            </a:r>
            <a:endParaRPr lang="en-US" sz="4000" dirty="0"/>
          </a:p>
          <a:p>
            <a:pPr>
              <a:spcAft>
                <a:spcPts val="1200"/>
              </a:spcAft>
            </a:pPr>
            <a:r>
              <a:rPr lang="en-US" dirty="0"/>
              <a:t>Characterization of the quality of the evidence</a:t>
            </a:r>
            <a:endParaRPr lang="en-US" sz="4000" dirty="0"/>
          </a:p>
          <a:p>
            <a:pPr>
              <a:spcAft>
                <a:spcPts val="1200"/>
              </a:spcAft>
            </a:pPr>
            <a:r>
              <a:rPr lang="en-US" dirty="0"/>
              <a:t>Discussion of results and their implications</a:t>
            </a:r>
            <a:endParaRPr lang="en-US" sz="4000" dirty="0"/>
          </a:p>
          <a:p>
            <a:pPr>
              <a:spcAft>
                <a:spcPts val="1200"/>
              </a:spcAft>
            </a:pPr>
            <a:r>
              <a:rPr lang="en-US" dirty="0"/>
              <a:t>Demonstration of quality </a:t>
            </a:r>
            <a:r>
              <a:rPr lang="en-US" dirty="0" smtClean="0"/>
              <a:t>assurance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1401064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the Self-Study:  CI/TI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600201"/>
            <a:ext cx="8090546" cy="45402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EPP context</a:t>
            </a:r>
            <a:endParaRPr lang="en-US" sz="4000" dirty="0" smtClean="0"/>
          </a:p>
          <a:p>
            <a:r>
              <a:rPr lang="en-US" dirty="0" smtClean="0"/>
              <a:t>Evidence uploaded for each standard</a:t>
            </a:r>
            <a:endParaRPr lang="en-US" sz="4000" dirty="0" smtClean="0"/>
          </a:p>
          <a:p>
            <a:r>
              <a:rPr lang="en-US" dirty="0" smtClean="0"/>
              <a:t>Five questions for each source of evidence with respect to the standard it is supporting</a:t>
            </a:r>
          </a:p>
          <a:p>
            <a:pPr lvl="1"/>
            <a:r>
              <a:rPr lang="en-US" sz="1800" dirty="0" smtClean="0"/>
              <a:t>what </a:t>
            </a:r>
            <a:r>
              <a:rPr lang="en-US" sz="1800" dirty="0"/>
              <a:t>is </a:t>
            </a:r>
            <a:r>
              <a:rPr lang="en-US" sz="1800" dirty="0" smtClean="0"/>
              <a:t>it</a:t>
            </a:r>
          </a:p>
          <a:p>
            <a:pPr lvl="1"/>
            <a:r>
              <a:rPr lang="en-US" sz="1800" dirty="0" smtClean="0"/>
              <a:t>what </a:t>
            </a:r>
            <a:r>
              <a:rPr lang="en-US" sz="1800" dirty="0"/>
              <a:t>evidence is available regarding its </a:t>
            </a:r>
            <a:r>
              <a:rPr lang="en-US" sz="1800" dirty="0" smtClean="0"/>
              <a:t>quality</a:t>
            </a:r>
          </a:p>
          <a:p>
            <a:pPr lvl="1"/>
            <a:r>
              <a:rPr lang="en-US" sz="1800" dirty="0" smtClean="0"/>
              <a:t>what </a:t>
            </a:r>
            <a:r>
              <a:rPr lang="en-US" sz="1800" dirty="0"/>
              <a:t>criteria has been established for successful performance (and why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what </a:t>
            </a:r>
            <a:r>
              <a:rPr lang="en-US" sz="1800" dirty="0"/>
              <a:t>do the reported results </a:t>
            </a:r>
            <a:r>
              <a:rPr lang="en-US" sz="1800" dirty="0" smtClean="0"/>
              <a:t>mean</a:t>
            </a:r>
          </a:p>
          <a:p>
            <a:pPr lvl="1"/>
            <a:r>
              <a:rPr lang="en-US" sz="1800" dirty="0" smtClean="0"/>
              <a:t>how </a:t>
            </a:r>
            <a:r>
              <a:rPr lang="en-US" sz="1800" dirty="0"/>
              <a:t>are results used in </a:t>
            </a:r>
            <a:r>
              <a:rPr lang="en-US" sz="1800" dirty="0" smtClean="0"/>
              <a:t>improvement</a:t>
            </a:r>
          </a:p>
          <a:p>
            <a:r>
              <a:rPr lang="en-US" dirty="0" smtClean="0"/>
              <a:t>Response to Area(s) for Improvement (from last review including legacy)</a:t>
            </a:r>
          </a:p>
          <a:p>
            <a:r>
              <a:rPr lang="en-US" dirty="0" smtClean="0"/>
              <a:t>Submission of CI or TI plan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(Pending Accreditation Council &amp; CAEP Board Approval)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0374998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Self-Study:  The CI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000" dirty="0"/>
              <a:t>A description of the focal area for continuous improvement - standard(s)/component(s)/</a:t>
            </a:r>
            <a:r>
              <a:rPr lang="en-US" sz="2000" dirty="0" smtClean="0"/>
              <a:t>themes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Rationale for selecting the focal area </a:t>
            </a:r>
            <a:r>
              <a:rPr lang="en-US" sz="2000" dirty="0" smtClean="0"/>
              <a:t>– Why? What </a:t>
            </a:r>
            <a:r>
              <a:rPr lang="en-US" sz="2000" dirty="0"/>
              <a:t>are the baseline data? What are the </a:t>
            </a:r>
            <a:r>
              <a:rPr lang="en-US" sz="2000" dirty="0" smtClean="0"/>
              <a:t>goals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Plan for Continuous Improvement – what you are going to improve on and </a:t>
            </a:r>
            <a:r>
              <a:rPr lang="en-US" sz="2000" dirty="0" smtClean="0"/>
              <a:t>how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Evidence of success – emphasis on data </a:t>
            </a:r>
            <a:r>
              <a:rPr lang="en-US" sz="2000" dirty="0" smtClean="0"/>
              <a:t>quality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Progress </a:t>
            </a:r>
            <a:r>
              <a:rPr lang="en-US" sz="2000" dirty="0" smtClean="0"/>
              <a:t>will </a:t>
            </a:r>
            <a:r>
              <a:rPr lang="en-US" sz="2000" dirty="0"/>
              <a:t>be reported annually by the EPP and evaluated during the subsequent accreditation visit to determine if components 5.3 and 5.4 of </a:t>
            </a:r>
            <a:r>
              <a:rPr lang="en-US" sz="2000" b="1" dirty="0"/>
              <a:t>Standard 5</a:t>
            </a:r>
            <a:r>
              <a:rPr lang="en-US" sz="2000" dirty="0"/>
              <a:t> are </a:t>
            </a:r>
            <a:r>
              <a:rPr lang="en-US" sz="2000" dirty="0" smtClean="0"/>
              <a:t>satisfied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sz="2000" dirty="0" smtClean="0"/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5568946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the Self-Study:  The TI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000" dirty="0" smtClean="0"/>
              <a:t>Significance </a:t>
            </a:r>
            <a:r>
              <a:rPr lang="en-US" sz="2000" dirty="0"/>
              <a:t>of the </a:t>
            </a:r>
            <a:r>
              <a:rPr lang="en-US" sz="2000" dirty="0" smtClean="0"/>
              <a:t>Project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Quality </a:t>
            </a:r>
            <a:r>
              <a:rPr lang="en-US" sz="2000" dirty="0"/>
              <a:t>of the Project </a:t>
            </a:r>
            <a:r>
              <a:rPr lang="en-US" sz="2000" dirty="0" smtClean="0"/>
              <a:t>Design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Quality </a:t>
            </a:r>
            <a:r>
              <a:rPr lang="en-US" sz="2000" dirty="0"/>
              <a:t>of the Research </a:t>
            </a:r>
            <a:r>
              <a:rPr lang="en-US" sz="2000" dirty="0" smtClean="0"/>
              <a:t>Design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Capacity </a:t>
            </a:r>
            <a:r>
              <a:rPr lang="en-US" sz="2000" dirty="0"/>
              <a:t>to Conduct the </a:t>
            </a:r>
            <a:r>
              <a:rPr lang="en-US" sz="2000" dirty="0" smtClean="0"/>
              <a:t>Initiative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Progress will be reported annually by the EPP and evaluated during the subsequent accreditation visit to determine if components 5.3 and 5.4 of </a:t>
            </a:r>
            <a:r>
              <a:rPr lang="en-US" sz="2000" b="1" dirty="0"/>
              <a:t>Standard 5</a:t>
            </a:r>
            <a:r>
              <a:rPr lang="en-US" sz="2000" dirty="0"/>
              <a:t> are </a:t>
            </a:r>
            <a:r>
              <a:rPr lang="en-US" sz="2000" dirty="0" smtClean="0"/>
              <a:t>satisfied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In self-study, the progress on the TI proposal is evaluated.  Role it plays in the accreditation decision is in Standard 5.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118027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the Self-Study:  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EPP context</a:t>
            </a:r>
          </a:p>
          <a:p>
            <a:r>
              <a:rPr lang="en-US" sz="1600" dirty="0" smtClean="0"/>
              <a:t>Evidence identified for each claim</a:t>
            </a:r>
          </a:p>
          <a:p>
            <a:r>
              <a:rPr lang="en-US" sz="1600" dirty="0" smtClean="0"/>
              <a:t>Discussion of rationale and reliability/validity of each source of evidence with respect to the claim it is supporting</a:t>
            </a:r>
          </a:p>
          <a:p>
            <a:pPr lvl="1"/>
            <a:r>
              <a:rPr lang="en-US" sz="1600" dirty="0"/>
              <a:t>what is it</a:t>
            </a:r>
          </a:p>
          <a:p>
            <a:pPr lvl="1"/>
            <a:r>
              <a:rPr lang="en-US" sz="1600" dirty="0"/>
              <a:t>what evidence is available regarding its quality</a:t>
            </a:r>
          </a:p>
          <a:p>
            <a:pPr lvl="1"/>
            <a:r>
              <a:rPr lang="en-US" sz="1600" dirty="0"/>
              <a:t>what criteria has been established for successful performance (and why)</a:t>
            </a:r>
          </a:p>
          <a:p>
            <a:r>
              <a:rPr lang="en-US" sz="1600" dirty="0" smtClean="0"/>
              <a:t>Presentation of results</a:t>
            </a:r>
          </a:p>
          <a:p>
            <a:r>
              <a:rPr lang="en-US" sz="1600" dirty="0" smtClean="0"/>
              <a:t>Discussion of results and their implications</a:t>
            </a:r>
          </a:p>
          <a:p>
            <a:pPr lvl="1"/>
            <a:r>
              <a:rPr lang="en-US" sz="1600" dirty="0"/>
              <a:t>what do the reported results mean</a:t>
            </a:r>
          </a:p>
          <a:p>
            <a:pPr lvl="1"/>
            <a:r>
              <a:rPr lang="en-US" sz="1600" dirty="0"/>
              <a:t>how are results used in improvement</a:t>
            </a:r>
          </a:p>
          <a:p>
            <a:r>
              <a:rPr lang="en-US" sz="1600" dirty="0" smtClean="0"/>
              <a:t>Report on internal audit</a:t>
            </a:r>
          </a:p>
          <a:p>
            <a:endParaRPr lang="en-US" sz="1600" dirty="0"/>
          </a:p>
          <a:p>
            <a:r>
              <a:rPr lang="en-US" sz="1600" dirty="0"/>
              <a:t>(Pending Accreditation Council &amp; CAEP Board Approval)</a:t>
            </a:r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329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Writing the Self-Study:  The IB Internal Audit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 smtClean="0"/>
              <a:t>Description </a:t>
            </a:r>
            <a:r>
              <a:rPr lang="en-US" dirty="0"/>
              <a:t>of the quality assurance </a:t>
            </a:r>
            <a:r>
              <a:rPr lang="en-US" dirty="0" smtClean="0"/>
              <a:t>system</a:t>
            </a:r>
          </a:p>
          <a:p>
            <a:pPr lvl="1">
              <a:spcAft>
                <a:spcPts val="0"/>
              </a:spcAft>
            </a:pPr>
            <a:r>
              <a:rPr lang="en-US" sz="1800" dirty="0" smtClean="0">
                <a:solidFill>
                  <a:srgbClr val="047E58"/>
                </a:solidFill>
              </a:rPr>
              <a:t>Curriculum</a:t>
            </a:r>
          </a:p>
          <a:p>
            <a:pPr lvl="1">
              <a:spcAft>
                <a:spcPts val="0"/>
              </a:spcAft>
            </a:pPr>
            <a:r>
              <a:rPr lang="en-US" sz="1800" dirty="0" smtClean="0">
                <a:solidFill>
                  <a:srgbClr val="047E58"/>
                </a:solidFill>
              </a:rPr>
              <a:t>Faculty</a:t>
            </a:r>
          </a:p>
          <a:p>
            <a:pPr lvl="1">
              <a:spcAft>
                <a:spcPts val="0"/>
              </a:spcAft>
            </a:pPr>
            <a:r>
              <a:rPr lang="en-US" sz="1800" dirty="0" smtClean="0">
                <a:solidFill>
                  <a:srgbClr val="047E58"/>
                </a:solidFill>
              </a:rPr>
              <a:t>Facilities/Resources</a:t>
            </a:r>
          </a:p>
          <a:p>
            <a:pPr lvl="1">
              <a:spcAft>
                <a:spcPts val="0"/>
              </a:spcAft>
            </a:pPr>
            <a:r>
              <a:rPr lang="en-US" sz="1800" b="1" dirty="0" smtClean="0">
                <a:solidFill>
                  <a:srgbClr val="047E58"/>
                </a:solidFill>
              </a:rPr>
              <a:t>Candidates</a:t>
            </a:r>
          </a:p>
          <a:p>
            <a:pPr lvl="1">
              <a:spcAft>
                <a:spcPts val="1200"/>
              </a:spcAft>
            </a:pPr>
            <a:r>
              <a:rPr lang="en-US" sz="1800" b="1" dirty="0" smtClean="0">
                <a:solidFill>
                  <a:srgbClr val="047E58"/>
                </a:solidFill>
              </a:rPr>
              <a:t>Clinical Partnerships</a:t>
            </a:r>
            <a:endParaRPr lang="en-US" sz="1800" b="1" dirty="0">
              <a:solidFill>
                <a:srgbClr val="047E58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000" dirty="0" smtClean="0"/>
              <a:t>Description </a:t>
            </a:r>
            <a:r>
              <a:rPr lang="en-US" sz="2000" dirty="0"/>
              <a:t>of the procedure followed in conducting the internal </a:t>
            </a:r>
            <a:r>
              <a:rPr lang="en-US" sz="2000" dirty="0" smtClean="0"/>
              <a:t>audit</a:t>
            </a:r>
            <a:endParaRPr lang="en-US" sz="2000" dirty="0"/>
          </a:p>
          <a:p>
            <a:pPr>
              <a:spcAft>
                <a:spcPts val="1200"/>
              </a:spcAft>
            </a:pPr>
            <a:r>
              <a:rPr lang="en-US" sz="2000" dirty="0" smtClean="0"/>
              <a:t>Presentation </a:t>
            </a:r>
            <a:r>
              <a:rPr lang="en-US" sz="2000" dirty="0"/>
              <a:t>of the findings, the conclusions that faculty draws from the findings, and a discussion of the implications for the program</a:t>
            </a:r>
            <a:r>
              <a:rPr lang="en-US" sz="20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888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Site Visit</a:t>
            </a:r>
            <a:br>
              <a:rPr lang="en-US" dirty="0" smtClean="0"/>
            </a:br>
            <a:r>
              <a:rPr lang="en-US" sz="2800" b="1" i="1" dirty="0" smtClean="0">
                <a:solidFill>
                  <a:srgbClr val="FF9900"/>
                </a:solidFill>
              </a:rPr>
              <a:t>(</a:t>
            </a:r>
            <a:r>
              <a:rPr lang="en-US" sz="2800" b="1" i="1" dirty="0">
                <a:solidFill>
                  <a:srgbClr val="FF9900"/>
                </a:solidFill>
              </a:rPr>
              <a:t>almost) same for all pathways</a:t>
            </a:r>
            <a:endParaRPr lang="en-US" sz="2800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Activities:  site visitors will look at documentation and conduct interviews of various parties involved in the EPP</a:t>
            </a:r>
          </a:p>
          <a:p>
            <a:pPr lvl="0"/>
            <a:r>
              <a:rPr lang="en-US" dirty="0"/>
              <a:t>Purpose:  site visitors will evaluate the </a:t>
            </a:r>
            <a:r>
              <a:rPr lang="en-US" dirty="0" smtClean="0"/>
              <a:t>accuracy and quality </a:t>
            </a:r>
            <a:r>
              <a:rPr lang="en-US" dirty="0"/>
              <a:t>of the </a:t>
            </a:r>
            <a:r>
              <a:rPr lang="en-US" dirty="0" smtClean="0"/>
              <a:t>evidence</a:t>
            </a:r>
          </a:p>
          <a:p>
            <a:pPr lvl="0"/>
            <a:r>
              <a:rPr lang="en-US" dirty="0" smtClean="0"/>
              <a:t>Result:  site visit report and EPP response</a:t>
            </a:r>
          </a:p>
          <a:p>
            <a:r>
              <a:rPr lang="en-US" i="1" dirty="0" smtClean="0"/>
              <a:t>CI/TI:  examination </a:t>
            </a:r>
            <a:r>
              <a:rPr lang="en-US" i="1" dirty="0"/>
              <a:t>of progress on the development and implementation of the CI </a:t>
            </a:r>
            <a:r>
              <a:rPr lang="en-US" i="1" dirty="0" smtClean="0"/>
              <a:t>Plan or TI Plan</a:t>
            </a:r>
          </a:p>
          <a:p>
            <a:pPr>
              <a:spcAft>
                <a:spcPts val="1200"/>
              </a:spcAft>
            </a:pPr>
            <a:r>
              <a:rPr lang="en-US" i="1" dirty="0" smtClean="0"/>
              <a:t>IB:  examination and verification of internal audit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7025145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Accreditation Decision</a:t>
            </a:r>
            <a:br>
              <a:rPr lang="en-US" dirty="0" smtClean="0"/>
            </a:br>
            <a:r>
              <a:rPr lang="en-US" sz="2800" b="1" i="1" dirty="0" smtClean="0">
                <a:solidFill>
                  <a:srgbClr val="FF9900"/>
                </a:solidFill>
              </a:rPr>
              <a:t>same for all pathways</a:t>
            </a:r>
            <a:endParaRPr lang="en-US" sz="2800" b="1" i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200"/>
              </a:spcAft>
            </a:pPr>
            <a:r>
              <a:rPr lang="en-US" dirty="0"/>
              <a:t>Initial and joint reviews resulting in recommendations for accreditation status and AFIs/stipulations if appropriate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Acceptance of recommendations by the Accreditation Council as a whole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EPP representative is invited to observe initial review of </a:t>
            </a:r>
            <a:r>
              <a:rPr lang="en-US" dirty="0" smtClean="0"/>
              <a:t>case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 lvl="0"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486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Annual Reporting</a:t>
            </a:r>
            <a:br>
              <a:rPr lang="en-US" dirty="0" smtClean="0"/>
            </a:br>
            <a:r>
              <a:rPr lang="en-US" sz="2800" b="1" i="1" dirty="0" smtClean="0">
                <a:solidFill>
                  <a:srgbClr val="FF9900"/>
                </a:solidFill>
              </a:rPr>
              <a:t>(almost) same for all pathways</a:t>
            </a:r>
            <a:endParaRPr lang="en-US" sz="2800" b="1" i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200"/>
              </a:spcAft>
            </a:pPr>
            <a:r>
              <a:rPr lang="en-US" dirty="0"/>
              <a:t>Submissions made between January and April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Mostly the same sections, with one pathway-specific </a:t>
            </a:r>
            <a:r>
              <a:rPr lang="en-US" dirty="0" smtClean="0"/>
              <a:t>section</a:t>
            </a:r>
          </a:p>
          <a:p>
            <a:pPr lvl="0">
              <a:spcAft>
                <a:spcPts val="1200"/>
              </a:spcAft>
            </a:pPr>
            <a:endParaRPr lang="en-US" dirty="0"/>
          </a:p>
          <a:p>
            <a:pPr lvl="0">
              <a:spcAft>
                <a:spcPts val="1200"/>
              </a:spcAft>
            </a:pPr>
            <a:endParaRPr lang="en-US" dirty="0" smtClean="0"/>
          </a:p>
          <a:p>
            <a:pPr lvl="0"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r>
              <a:rPr lang="en-US"/>
              <a:t>(Pending Accreditation Council &amp; CAEP Board Approval)</a:t>
            </a:r>
          </a:p>
          <a:p>
            <a:pPr lvl="0">
              <a:spcAft>
                <a:spcPts val="12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48809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Accreditation Handbook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Sept. 17</a:t>
            </a:r>
            <a:r>
              <a:rPr lang="en-US" dirty="0" smtClean="0"/>
              <a:t>	- Draft 2 of Accreditation Handbook</a:t>
            </a:r>
          </a:p>
          <a:p>
            <a:pPr lvl="1"/>
            <a:r>
              <a:rPr lang="en-US" dirty="0" smtClean="0"/>
              <a:t>Sent to staff</a:t>
            </a:r>
          </a:p>
          <a:p>
            <a:pPr lvl="1"/>
            <a:r>
              <a:rPr lang="en-US" dirty="0" smtClean="0"/>
              <a:t>Sent of Chairs of IB, CI/TI and Chair of Accreditation Council</a:t>
            </a:r>
          </a:p>
          <a:p>
            <a:pPr lvl="1"/>
            <a:r>
              <a:rPr lang="en-US" dirty="0" smtClean="0"/>
              <a:t>Sent to focus group participants</a:t>
            </a:r>
          </a:p>
          <a:p>
            <a:r>
              <a:rPr lang="en-US" b="1" dirty="0" smtClean="0"/>
              <a:t>Sept. 29 &amp; 30 </a:t>
            </a:r>
            <a:r>
              <a:rPr lang="en-US" dirty="0" smtClean="0"/>
              <a:t>– Discussion with selected focus groups at CAEP Conference</a:t>
            </a:r>
          </a:p>
          <a:p>
            <a:r>
              <a:rPr lang="en-US" b="1" dirty="0" smtClean="0"/>
              <a:t>Oct. 10 </a:t>
            </a:r>
            <a:r>
              <a:rPr lang="en-US" dirty="0" smtClean="0"/>
              <a:t>– Draft 3 of Accreditation Handbook</a:t>
            </a:r>
          </a:p>
          <a:p>
            <a:pPr lvl="1"/>
            <a:r>
              <a:rPr lang="en-US" dirty="0" smtClean="0"/>
              <a:t>Sent to staff</a:t>
            </a:r>
          </a:p>
          <a:p>
            <a:pPr lvl="1"/>
            <a:r>
              <a:rPr lang="en-US" dirty="0" smtClean="0"/>
              <a:t>Sent to Accreditation Council members</a:t>
            </a:r>
          </a:p>
          <a:p>
            <a:pPr lvl="1"/>
            <a:r>
              <a:rPr lang="en-US" dirty="0" smtClean="0"/>
              <a:t>Partners and other stakeholders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18263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4625" lvl="1" indent="-174625">
              <a:spcAft>
                <a:spcPts val="1200"/>
              </a:spcAft>
              <a:buClr>
                <a:srgbClr val="DDC12B"/>
              </a:buClr>
              <a:buFont typeface="Arial" pitchFamily="34" charset="0"/>
              <a:buChar char="•"/>
            </a:pPr>
            <a:endParaRPr lang="en-US" sz="1800" b="1" dirty="0">
              <a:solidFill>
                <a:srgbClr val="047E58"/>
              </a:solidFill>
            </a:endParaRPr>
          </a:p>
          <a:p>
            <a:pPr marL="174625" lvl="1" indent="-174625">
              <a:spcAft>
                <a:spcPts val="1200"/>
              </a:spcAft>
              <a:buClr>
                <a:srgbClr val="DDC12B"/>
              </a:buClr>
              <a:buFont typeface="Arial" pitchFamily="34" charset="0"/>
              <a:buChar char="•"/>
            </a:pPr>
            <a:endParaRPr lang="en-US" sz="1800" b="1" dirty="0" smtClean="0">
              <a:solidFill>
                <a:srgbClr val="047E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68045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Accreditation Handbook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503363"/>
            <a:ext cx="8090546" cy="4637087"/>
          </a:xfrm>
        </p:spPr>
        <p:txBody>
          <a:bodyPr/>
          <a:lstStyle/>
          <a:p>
            <a:r>
              <a:rPr lang="en-US" b="1" dirty="0" smtClean="0"/>
              <a:t>Oct 26 – 30 </a:t>
            </a:r>
            <a:r>
              <a:rPr lang="en-US" dirty="0" smtClean="0"/>
              <a:t>– Accreditation Council acts on policy changes related to procedures in the Accreditation Handbook</a:t>
            </a:r>
          </a:p>
          <a:p>
            <a:pPr lvl="1"/>
            <a:r>
              <a:rPr lang="en-US" dirty="0" smtClean="0"/>
              <a:t>Discussions in committees on policies and procedures as defined in the Accreditation Handbook</a:t>
            </a:r>
          </a:p>
          <a:p>
            <a:pPr lvl="1"/>
            <a:r>
              <a:rPr lang="en-US" dirty="0" smtClean="0"/>
              <a:t>Thursday, October 31, 2014 – Accreditation Council finalizes recommendations to the Board</a:t>
            </a:r>
          </a:p>
          <a:p>
            <a:r>
              <a:rPr lang="en-US" b="1" dirty="0" smtClean="0"/>
              <a:t>Nov. 15 </a:t>
            </a:r>
            <a:r>
              <a:rPr lang="en-US" dirty="0" smtClean="0"/>
              <a:t>– Recommendation sent to CAEP Board from Accreditation Council on policy and procedure changes</a:t>
            </a:r>
          </a:p>
          <a:p>
            <a:r>
              <a:rPr lang="en-US" b="1" dirty="0" smtClean="0"/>
              <a:t>Nov. 20 – </a:t>
            </a:r>
            <a:r>
              <a:rPr lang="en-US" dirty="0" smtClean="0"/>
              <a:t>Accreditation Handbook uploaded to CAEP Board site</a:t>
            </a:r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8215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Accreditation Handbook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Dec. 4 – 6  </a:t>
            </a:r>
            <a:r>
              <a:rPr lang="en-US" dirty="0" smtClean="0"/>
              <a:t>CAEP Board Acts on recommendation from Accreditation Council</a:t>
            </a:r>
          </a:p>
          <a:p>
            <a:pPr lvl="1"/>
            <a:r>
              <a:rPr lang="en-US" dirty="0" smtClean="0"/>
              <a:t>Reviews Policy and Procedure changes</a:t>
            </a:r>
          </a:p>
          <a:p>
            <a:pPr lvl="1"/>
            <a:r>
              <a:rPr lang="en-US" dirty="0" smtClean="0"/>
              <a:t>Once changes are approved, staff will be charged with making the necessary changes in all documents</a:t>
            </a:r>
          </a:p>
          <a:p>
            <a:r>
              <a:rPr lang="en-US" b="1" dirty="0" smtClean="0"/>
              <a:t>April 1 – </a:t>
            </a:r>
            <a:r>
              <a:rPr lang="en-US" dirty="0" smtClean="0"/>
              <a:t>Final copy released</a:t>
            </a:r>
          </a:p>
          <a:p>
            <a:pPr lvl="1"/>
            <a:r>
              <a:rPr lang="en-US" dirty="0" smtClean="0"/>
              <a:t>Copies available at CAEP Conference in Denver</a:t>
            </a:r>
          </a:p>
          <a:p>
            <a:pPr lvl="1"/>
            <a:r>
              <a:rPr lang="en-US" dirty="0" smtClean="0"/>
              <a:t>Copy available on-line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9237162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283" y="3124201"/>
            <a:ext cx="7086600" cy="1066800"/>
          </a:xfrm>
        </p:spPr>
        <p:txBody>
          <a:bodyPr/>
          <a:lstStyle/>
          <a:p>
            <a:r>
              <a:rPr lang="en-US" dirty="0" smtClean="0"/>
              <a:t>Overview of the CAEP Accreditation Pathways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7791"/>
            <a:ext cx="6400800" cy="1463409"/>
          </a:xfrm>
        </p:spPr>
        <p:txBody>
          <a:bodyPr>
            <a:normAutofit/>
          </a:bodyPr>
          <a:lstStyle/>
          <a:p>
            <a:pPr marL="231775" indent="-231775"/>
            <a:r>
              <a:rPr lang="en-US" b="1" dirty="0" smtClean="0">
                <a:solidFill>
                  <a:srgbClr val="047E58"/>
                </a:solidFill>
              </a:rPr>
              <a:t>Stevie Chepko, Senior Vice President for Accreditation</a:t>
            </a:r>
          </a:p>
          <a:p>
            <a:pPr marL="231775" indent="-231775"/>
            <a:r>
              <a:rPr lang="en-US" b="1" dirty="0" smtClean="0">
                <a:solidFill>
                  <a:srgbClr val="047E58"/>
                </a:solidFill>
              </a:rPr>
              <a:t>Stevie.chepko@caepnet.org</a:t>
            </a:r>
            <a:endParaRPr lang="en-US" b="1" dirty="0">
              <a:solidFill>
                <a:srgbClr val="047E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74626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b="1" dirty="0" smtClean="0"/>
              <a:t>CAEP </a:t>
            </a:r>
            <a:r>
              <a:rPr lang="en-US" b="1" dirty="0"/>
              <a:t>process—general framework with common elements</a:t>
            </a:r>
            <a:endParaRPr lang="en-US" sz="4000" b="1" dirty="0"/>
          </a:p>
          <a:p>
            <a:pPr lvl="1"/>
            <a:r>
              <a:rPr lang="en-US" sz="2400" dirty="0" smtClean="0"/>
              <a:t>Eligibility:  </a:t>
            </a:r>
            <a:r>
              <a:rPr lang="en-US" sz="2400" b="1" i="1" dirty="0" smtClean="0">
                <a:solidFill>
                  <a:srgbClr val="FF9900"/>
                </a:solidFill>
              </a:rPr>
              <a:t>same for all pathways</a:t>
            </a:r>
          </a:p>
          <a:p>
            <a:pPr lvl="1"/>
            <a:r>
              <a:rPr lang="en-US" sz="2400" dirty="0" smtClean="0"/>
              <a:t>Program Review:  </a:t>
            </a:r>
            <a:r>
              <a:rPr lang="en-US" sz="2400" b="1" i="1" dirty="0">
                <a:solidFill>
                  <a:srgbClr val="FF9900"/>
                </a:solidFill>
              </a:rPr>
              <a:t>same for all </a:t>
            </a:r>
            <a:r>
              <a:rPr lang="en-US" sz="2400" b="1" i="1" dirty="0" smtClean="0">
                <a:solidFill>
                  <a:srgbClr val="FF9900"/>
                </a:solidFill>
              </a:rPr>
              <a:t>pathways, but varies by state</a:t>
            </a:r>
          </a:p>
          <a:p>
            <a:pPr lvl="1"/>
            <a:r>
              <a:rPr lang="en-US" sz="2400" dirty="0" smtClean="0"/>
              <a:t>Self-study</a:t>
            </a:r>
            <a:endParaRPr lang="en-US" sz="2400" dirty="0"/>
          </a:p>
          <a:p>
            <a:pPr lvl="1"/>
            <a:r>
              <a:rPr lang="en-US" sz="2400" dirty="0" smtClean="0"/>
              <a:t>Site visit:  </a:t>
            </a:r>
            <a:r>
              <a:rPr lang="en-US" sz="2400" b="1" i="1" dirty="0">
                <a:solidFill>
                  <a:srgbClr val="FF9900"/>
                </a:solidFill>
              </a:rPr>
              <a:t>(almost) same for all pathways</a:t>
            </a:r>
            <a:endParaRPr lang="en-US" sz="2400" b="1" dirty="0">
              <a:solidFill>
                <a:srgbClr val="FF9900"/>
              </a:solidFill>
            </a:endParaRPr>
          </a:p>
          <a:p>
            <a:pPr lvl="1"/>
            <a:r>
              <a:rPr lang="en-US" sz="2400" dirty="0" smtClean="0"/>
              <a:t>Accreditation Council: </a:t>
            </a:r>
            <a:r>
              <a:rPr lang="en-US" sz="2400" b="1" i="1" dirty="0" smtClean="0">
                <a:solidFill>
                  <a:srgbClr val="FF9900"/>
                </a:solidFill>
              </a:rPr>
              <a:t>same for all pathways</a:t>
            </a:r>
            <a:endParaRPr lang="en-US" sz="2400" b="1" i="1" dirty="0">
              <a:solidFill>
                <a:srgbClr val="FF9900"/>
              </a:solidFill>
            </a:endParaRPr>
          </a:p>
          <a:p>
            <a:pPr lvl="1"/>
            <a:r>
              <a:rPr lang="en-US" sz="2400" dirty="0"/>
              <a:t>Annual Reporting </a:t>
            </a:r>
            <a:r>
              <a:rPr lang="en-US" sz="2400" dirty="0" smtClean="0"/>
              <a:t>Process:  </a:t>
            </a:r>
            <a:r>
              <a:rPr lang="en-US" sz="2400" b="1" i="1" dirty="0" smtClean="0">
                <a:solidFill>
                  <a:srgbClr val="FF9900"/>
                </a:solidFill>
              </a:rPr>
              <a:t>(almost) same for all pathways</a:t>
            </a:r>
          </a:p>
          <a:p>
            <a:pPr lvl="1"/>
            <a:r>
              <a:rPr lang="en-US" sz="2400" b="1" i="1" dirty="0" smtClean="0">
                <a:solidFill>
                  <a:srgbClr val="FF9900"/>
                </a:solidFill>
              </a:rPr>
              <a:t>(Pending Accreditation Council  and CAEP Board Approval)</a:t>
            </a:r>
            <a:endParaRPr lang="en-US" sz="2400" b="1" i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2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Pathways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503363"/>
            <a:ext cx="8090546" cy="4637087"/>
          </a:xfrm>
        </p:spPr>
        <p:txBody>
          <a:bodyPr/>
          <a:lstStyle/>
          <a:p>
            <a:r>
              <a:rPr lang="en-US" dirty="0" smtClean="0"/>
              <a:t>Continuous Improvement (CI)</a:t>
            </a:r>
          </a:p>
          <a:p>
            <a:r>
              <a:rPr lang="en-US" dirty="0" smtClean="0"/>
              <a:t>Transformation Initiative (TI)</a:t>
            </a:r>
          </a:p>
          <a:p>
            <a:r>
              <a:rPr lang="en-US" dirty="0" smtClean="0"/>
              <a:t>Inquiry Brief (IB)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Pathways differ chiefly in what is submitted for the self-study:</a:t>
            </a:r>
          </a:p>
          <a:p>
            <a:r>
              <a:rPr lang="en-US" dirty="0" smtClean="0"/>
              <a:t>Format</a:t>
            </a:r>
          </a:p>
          <a:p>
            <a:r>
              <a:rPr lang="en-US" dirty="0" smtClean="0"/>
              <a:t>Addressing the Standards</a:t>
            </a:r>
          </a:p>
          <a:p>
            <a:r>
              <a:rPr lang="en-US" dirty="0" smtClean="0"/>
              <a:t>Demonstrating quality assurance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000" dirty="0" smtClean="0"/>
              <a:t>(Pending Accreditation Council &amp; CAEP Board Approval)</a:t>
            </a:r>
            <a:endParaRPr lang="en-US" sz="2000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9373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Distinctive characteristics:  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 smtClean="0"/>
              <a:t>Format:  </a:t>
            </a:r>
            <a:r>
              <a:rPr lang="en-US" dirty="0" smtClean="0"/>
              <a:t>structured report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Addressing the standards:  </a:t>
            </a:r>
            <a:r>
              <a:rPr lang="en-US" dirty="0" smtClean="0"/>
              <a:t>EPPs write directly to the standards with evidence and supporting narrative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Demonstrating quality assurance: </a:t>
            </a:r>
            <a:r>
              <a:rPr lang="en-US" dirty="0" smtClean="0"/>
              <a:t>The EPP develops and implements a data-driven Continuous Improvement Plan that focuses on improvement with respect to a selected Standard, Standard component, or cross-cutting theme</a:t>
            </a:r>
          </a:p>
          <a:p>
            <a:pPr>
              <a:spcAft>
                <a:spcPts val="1200"/>
              </a:spcAft>
            </a:pPr>
            <a:r>
              <a:rPr lang="en-US" sz="18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dirty="0" smtClean="0"/>
          </a:p>
          <a:p>
            <a:pPr>
              <a:spcAft>
                <a:spcPts val="12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51735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Distinctive characteristics:  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000" b="1" dirty="0" smtClean="0"/>
              <a:t>Format:  </a:t>
            </a:r>
            <a:r>
              <a:rPr lang="en-US" sz="2000" dirty="0" smtClean="0"/>
              <a:t>structured report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Addressing the standards:  </a:t>
            </a:r>
            <a:r>
              <a:rPr lang="en-US" sz="2000" dirty="0" smtClean="0"/>
              <a:t>The EPP writes directly to the standards with evidence and supporting narrative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Demonstrating quality assurance: </a:t>
            </a:r>
            <a:r>
              <a:rPr lang="en-US" sz="2000" dirty="0" smtClean="0"/>
              <a:t>The EPP develops a Transformation Initiative Plan (sometimes in consortium with states</a:t>
            </a:r>
            <a:r>
              <a:rPr lang="en-US" sz="2000" dirty="0"/>
              <a:t>, </a:t>
            </a:r>
            <a:r>
              <a:rPr lang="en-US" sz="2000" dirty="0" smtClean="0"/>
              <a:t>schools, or other collaborators) for a rigorous </a:t>
            </a:r>
            <a:r>
              <a:rPr lang="en-US" sz="2000" dirty="0"/>
              <a:t>research investigation of </a:t>
            </a:r>
            <a:r>
              <a:rPr lang="en-US" sz="2000" dirty="0" smtClean="0"/>
              <a:t>an aspect </a:t>
            </a:r>
            <a:r>
              <a:rPr lang="en-US" sz="2000" dirty="0"/>
              <a:t>of educator preparation </a:t>
            </a:r>
            <a:r>
              <a:rPr lang="en-US" sz="2000" dirty="0" smtClean="0"/>
              <a:t>that will inform </a:t>
            </a:r>
            <a:r>
              <a:rPr lang="en-US" sz="2000" dirty="0"/>
              <a:t>the profession and/or offer research-proven models for replication of promising </a:t>
            </a:r>
            <a:r>
              <a:rPr lang="en-US" sz="2000" dirty="0" smtClean="0"/>
              <a:t>practices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(Pending Accreditation Council &amp; CAEP Board Approval)</a:t>
            </a:r>
          </a:p>
          <a:p>
            <a:pPr>
              <a:spcAft>
                <a:spcPts val="1200"/>
              </a:spcAft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5576134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EP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CAEP_PPT_Design01</Template>
  <TotalTime>2036</TotalTime>
  <Words>1124</Words>
  <Application>Microsoft Office PowerPoint</Application>
  <PresentationFormat>On-screen Show (4:3)</PresentationFormat>
  <Paragraphs>152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MS PGothic</vt:lpstr>
      <vt:lpstr>MS PGothic</vt:lpstr>
      <vt:lpstr>Adobe Arabic</vt:lpstr>
      <vt:lpstr>Arial</vt:lpstr>
      <vt:lpstr>Calibri</vt:lpstr>
      <vt:lpstr>Century Gothic</vt:lpstr>
      <vt:lpstr>Garamond</vt:lpstr>
      <vt:lpstr>Georgia</vt:lpstr>
      <vt:lpstr>Tahoma</vt:lpstr>
      <vt:lpstr>Wingdings</vt:lpstr>
      <vt:lpstr>ヒラギノ角ゴ Pro W3</vt:lpstr>
      <vt:lpstr>CAEPupdated</vt:lpstr>
      <vt:lpstr>Timeline for Accreditation Handbook and Early Adopters</vt:lpstr>
      <vt:lpstr>Timeline for Accreditation Handbook</vt:lpstr>
      <vt:lpstr>Timeline for Accreditation Handbook (cont.)</vt:lpstr>
      <vt:lpstr>Timeline for Accreditation Handbook (cont.)</vt:lpstr>
      <vt:lpstr>Overview of the CAEP Accreditation Pathways</vt:lpstr>
      <vt:lpstr>Session Outline</vt:lpstr>
      <vt:lpstr>The Three Pathways</vt:lpstr>
      <vt:lpstr>Distinctive characteristics:  CI</vt:lpstr>
      <vt:lpstr>Distinctive characteristics:  TI</vt:lpstr>
      <vt:lpstr>Distinctive Characteristics:  IB</vt:lpstr>
      <vt:lpstr>Writing the Self-Study:  Common Elements</vt:lpstr>
      <vt:lpstr>Writing the Self-Study:  CI/TI</vt:lpstr>
      <vt:lpstr>Writing the Self-Study:  The CI Plan</vt:lpstr>
      <vt:lpstr>Writing the Self-Study:  The TI Plan</vt:lpstr>
      <vt:lpstr>Writing the Self-Study:  IB</vt:lpstr>
      <vt:lpstr>Writing the Self-Study:  The IB Internal Audit</vt:lpstr>
      <vt:lpstr>The Site Visit (almost) same for all pathways</vt:lpstr>
      <vt:lpstr>The Accreditation Decision same for all pathways</vt:lpstr>
      <vt:lpstr>Annual Reporting (almost) same for all pathways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CAEP Accreditation Pathway</dc:title>
  <dc:creator>patty</dc:creator>
  <cp:lastModifiedBy>stevie chepko</cp:lastModifiedBy>
  <cp:revision>105</cp:revision>
  <dcterms:created xsi:type="dcterms:W3CDTF">2014-02-21T15:49:41Z</dcterms:created>
  <dcterms:modified xsi:type="dcterms:W3CDTF">2014-10-17T14:19:35Z</dcterms:modified>
</cp:coreProperties>
</file>